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286" r:id="rId51"/>
    <p:sldId id="287" r:id="rId52"/>
    <p:sldId id="288" r:id="rId53"/>
    <p:sldId id="290" r:id="rId54"/>
    <p:sldId id="289" r:id="rId55"/>
  </p:sldIdLst>
  <p:sldSz cx="14630400" cy="8229600"/>
  <p:notesSz cx="8229600" cy="14630400"/>
  <p:embeddedFontLst>
    <p:embeddedFont>
      <p:font typeface="Aptos SemiBold" panose="020B000402020202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Gelasio" panose="020B0604020202020204" charset="0"/>
      <p:regular r:id="rId65"/>
      <p:bold r:id="rId66"/>
      <p:italic r:id="rId67"/>
      <p:boldItalic r:id="rId68"/>
    </p:embeddedFont>
    <p:embeddedFont>
      <p:font typeface="Gelasio Semi Bold" panose="020B060402020202020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19251-078F-E8CD-D574-E0AEB038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58D2B-1FBE-7796-4EE4-7EC8BF09F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5E7C-7CBC-D3DB-95B3-CA6F50690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08B0-6D4A-230A-97C2-48AC4A944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9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Self-Harm and Suicide Ideation On Reddit</a:t>
            </a:r>
            <a:endParaRPr lang="en-US" sz="4450" b="1" dirty="0">
              <a:latin typeface="Aptos SemiBold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56440" y="5116241"/>
            <a:ext cx="26404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b="1" dirty="0">
                <a:solidFill>
                  <a:srgbClr val="746558"/>
                </a:solidFill>
                <a:latin typeface="Aptos SemiBold" panose="020B0004020202020204" pitchFamily="34" charset="0"/>
                <a:ea typeface="Gelasio Bold" pitchFamily="34" charset="-122"/>
                <a:cs typeface="Gelasio Bold" pitchFamily="34" charset="-120"/>
              </a:rPr>
              <a:t>By </a:t>
            </a:r>
          </a:p>
          <a:p>
            <a:r>
              <a:rPr lang="en-US" sz="2200" b="1" dirty="0">
                <a:solidFill>
                  <a:srgbClr val="746558"/>
                </a:solidFill>
                <a:latin typeface="Aptos SemiBold" panose="020B0004020202020204" pitchFamily="34" charset="0"/>
                <a:ea typeface="Gelasio Bold" pitchFamily="34" charset="-122"/>
              </a:rPr>
              <a:t>Prasad Vichare, Krutika Kulkarni, Jonathan Huynh, </a:t>
            </a:r>
          </a:p>
          <a:p>
            <a:r>
              <a:rPr lang="en-US" sz="2200" b="1" dirty="0">
                <a:solidFill>
                  <a:srgbClr val="746558"/>
                </a:solidFill>
                <a:latin typeface="Aptos SemiBold" panose="020B0004020202020204" pitchFamily="34" charset="0"/>
                <a:ea typeface="Gelasio Bold" pitchFamily="34" charset="-122"/>
              </a:rPr>
              <a:t>Sheida Hassani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400" b="1" dirty="0">
              <a:solidFill>
                <a:srgbClr val="484237"/>
              </a:solidFill>
              <a:latin typeface="Aptos SemiBold" panose="020B0004020202020204" pitchFamily="34" charset="0"/>
              <a:cs typeface="Gelasio Semi Bold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2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Is planning behaviour significantly associated with attempts?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529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No‐plan group: 7805 of 63569 users (~12.27%) went on to attempt suicide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475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Plan group: 2980 of 14946 users (~19.93%) went on to attempt suicide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65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χ²(1) = 598.634, p &lt; .0001 ⇒ reject H₀ (planning and attempt are independent)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836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Conclusion: preparatory planning is significantly associated with an increased risk of later suicide attempt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00" y="5256848"/>
            <a:ext cx="7483241" cy="23144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590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72084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608" y="594836"/>
            <a:ext cx="12606457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Is planning behaviour significantly associated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 with attempts</a:t>
            </a:r>
            <a:r>
              <a:rPr lang="en-US" sz="27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?</a:t>
            </a:r>
            <a:endParaRPr lang="en-US" sz="270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7" y="1754910"/>
            <a:ext cx="8382279" cy="365143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827" y="1858898"/>
            <a:ext cx="687943" cy="8255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44105" y="1996416"/>
            <a:ext cx="208383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Planning as Risk Marker</a:t>
            </a:r>
            <a:endParaRPr lang="en-US" sz="2000" dirty="0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144105" y="2293953"/>
            <a:ext cx="1277290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Planning behavior is a significant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risk marker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827" y="2684478"/>
            <a:ext cx="687943" cy="8255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44105" y="2821995"/>
            <a:ext cx="18427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Low Predictive Power</a:t>
            </a:r>
            <a:endParaRPr lang="en-US" sz="2000" dirty="0"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144105" y="3119532"/>
            <a:ext cx="1277290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Pseudo R² of only 0.008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827" y="3510057"/>
            <a:ext cx="687943" cy="8255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44105" y="3647574"/>
            <a:ext cx="172009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Multiple Factors</a:t>
            </a:r>
            <a:endParaRPr lang="en-US" sz="2000" dirty="0"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144105" y="3945112"/>
            <a:ext cx="1277290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Many other factors contribute to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attempt risk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481607" y="5916333"/>
            <a:ext cx="13667184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Odds Ratio (OR) of 1.77 </a:t>
            </a: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means that among those with suicidal/NSSI thoughts, the odds of attempting suicide are about 77% higher if you reported having a preparatory plan vs. not. Fisher’s p-value &lt; .0001 again confirms this association is highly unlikely to be due to chance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81400" y="6832352"/>
            <a:ext cx="1366718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cs typeface="Gelasio" pitchFamily="34" charset="-120"/>
              </a:rPr>
              <a:t>With a Pseudo R² of only 0.008, planning alone is far from a complete risk model—it’s an important risk marker, but many other factors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cs typeface="Gelasio" pitchFamily="34" charset="-120"/>
              </a:rPr>
              <a:t> contribute to who will attempt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10865287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Suicide Preparatory Planning across Gender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6" y="1789628"/>
            <a:ext cx="4380690" cy="264997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4" y="5022770"/>
            <a:ext cx="12646387" cy="1940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635" y="6506408"/>
            <a:ext cx="132371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61141" y="1898226"/>
            <a:ext cx="8663934" cy="153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This presentation examines suicide preparatory planning, attempt patterns, methods, and motivating factors across different demographic groups, with a focus on gender and age differences.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22" y="751554"/>
            <a:ext cx="12381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Suicide Preparatory Planning across Gender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43" y="20962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- In every group, a higher share reported planning than attempting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43" y="30260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- Gender‐diverse users show the highest propensity to plan (23.3%), though their attempt rate (19.17%) trails females (20.0%).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43" y="43188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- Females have the highest attempt rate despite lower planning than gender‐diverse and male users.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249" y="2002492"/>
            <a:ext cx="5870999" cy="211230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22" y="5572957"/>
            <a:ext cx="12609389" cy="21123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521" y="5828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38580"/>
            <a:ext cx="12563594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Suicide Preparatory Planning across Age Groups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2" y="2056031"/>
            <a:ext cx="4545449" cy="145863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27" y="1798321"/>
            <a:ext cx="8100060" cy="182570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35925" y="434030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19225" y="4412575"/>
            <a:ext cx="308824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Adolescents- 11-17 years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19225" y="4867275"/>
            <a:ext cx="57646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Have the highest attempt rate among sizeable groups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446645" y="434030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129945" y="4412575"/>
            <a:ext cx="343281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Young Adults- 18-30 Years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129945" y="4867275"/>
            <a:ext cx="57646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Show planning rates above attempt rates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35925" y="562415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419225" y="569642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Adults- 31-50 years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419225" y="6151126"/>
            <a:ext cx="57646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Show the highest propensity to plan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446645" y="562415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129945" y="569642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Seniors- 50 + years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129945" y="6151126"/>
            <a:ext cx="576464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Also show high planning propensity, though the sample is very small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35925" y="7060287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Every age band shows planning rates above attempt rates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845" y="504347"/>
            <a:ext cx="12832556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Aborted and Interrupted attempts out of total</a:t>
            </a:r>
          </a:p>
          <a:p>
            <a:pPr marL="0" indent="0" algn="l">
              <a:lnSpc>
                <a:spcPts val="46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 attempts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31" y="1776056"/>
            <a:ext cx="9047747" cy="34942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33015" y="5300783"/>
            <a:ext cx="189905" cy="189905"/>
          </a:xfrm>
          <a:prstGeom prst="roundRect">
            <a:avLst>
              <a:gd name="adj" fmla="val 9630"/>
            </a:avLst>
          </a:prstGeom>
          <a:solidFill>
            <a:srgbClr val="30271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83880" y="5300783"/>
            <a:ext cx="67996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Aborted</a:t>
            </a:r>
            <a:endParaRPr lang="en-US" sz="1450" dirty="0">
              <a:latin typeface="Aptos SemiBold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85126" y="5300783"/>
            <a:ext cx="189905" cy="189905"/>
          </a:xfrm>
          <a:prstGeom prst="roundRect">
            <a:avLst>
              <a:gd name="adj" fmla="val 9630"/>
            </a:avLst>
          </a:prstGeom>
          <a:solidFill>
            <a:srgbClr val="786148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35991" y="5300783"/>
            <a:ext cx="982742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Interrupted</a:t>
            </a:r>
            <a:endParaRPr lang="en-US" sz="1450" dirty="0">
              <a:latin typeface="Aptos SemiBold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240013" y="5300783"/>
            <a:ext cx="189905" cy="189905"/>
          </a:xfrm>
          <a:prstGeom prst="roundRect">
            <a:avLst>
              <a:gd name="adj" fmla="val 9630"/>
            </a:avLst>
          </a:prstGeom>
          <a:solidFill>
            <a:srgbClr val="B39B81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90878" y="5300783"/>
            <a:ext cx="1305758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Other Attempts</a:t>
            </a:r>
            <a:endParaRPr lang="en-US" sz="1450" dirty="0">
              <a:latin typeface="Aptos SemiBold" panose="020B00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91" y="2502656"/>
            <a:ext cx="5158440" cy="20532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133177" y="5844659"/>
            <a:ext cx="283987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740331"/>
            <a:ext cx="1317117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Aborted and interrupted attempts pattern across Gender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615" y="2356009"/>
            <a:ext cx="6481405" cy="186821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8093" y="2564487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Gender-diverse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38093" y="3015258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11.5% of attempts were self-aborted (highest)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19499" y="2356009"/>
            <a:ext cx="6481405" cy="1868210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7977" y="2564487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Key Finding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7977" y="3015258"/>
            <a:ext cx="6064448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Attempt dynamics differ by gender: gender‐diverse individuals more frequently call off their own attempts, and males more often have their attempts externally interrupted.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06" y="4693086"/>
            <a:ext cx="9942195" cy="246268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9615" y="7155775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36583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Aborted and interrupted attempts pattern across Age Groups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200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41117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39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Adolescents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88828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Most likely to self-abort attempts among sizeable groups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78427" y="22774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26" y="2397866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239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Young Adults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973008" y="2888285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Moderate self-abort rates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77995" y="23779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 dirty="0">
              <a:latin typeface="Aptos SemiBold" panose="020B00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236250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2397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415111" y="2888285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Lower self-abort rates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68" y="3935193"/>
            <a:ext cx="12235985" cy="29468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493276"/>
            <a:ext cx="7996595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Dominant Suicidal or NSSI methods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732246" y="2178010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Overdose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7817" y="2565797"/>
            <a:ext cx="43468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22.4% of all method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69" y="1412557"/>
            <a:ext cx="4681061" cy="468106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72" y="2886908"/>
            <a:ext cx="252174" cy="315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55731" y="1765578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Cutting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55731" y="2153364"/>
            <a:ext cx="43468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20.5% of all method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669" y="1412557"/>
            <a:ext cx="4681061" cy="468106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40" y="2448997"/>
            <a:ext cx="252174" cy="3152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14466" y="3415546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Hanging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014466" y="3803333"/>
            <a:ext cx="398811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10.3% of all method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669" y="1412557"/>
            <a:ext cx="4681061" cy="468106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383" y="3595449"/>
            <a:ext cx="252174" cy="31527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55731" y="5065633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Firearms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655731" y="5453420"/>
            <a:ext cx="43468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10.0% of all method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669" y="1412557"/>
            <a:ext cx="4681061" cy="468106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540" y="4741783"/>
            <a:ext cx="252174" cy="31527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732246" y="4653082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Jumping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627817" y="5040868"/>
            <a:ext cx="43468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8.1% of all method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4669" y="1412557"/>
            <a:ext cx="4681061" cy="4681061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3872" y="4303871"/>
            <a:ext cx="252174" cy="31527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27817" y="6295430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FontTx/>
              <a:buChar char="-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User scope: 78515 users expressed suicidal/NSSI thoughts; 30335 (38.6%) of them named ≥1 specific method (total methods </a:t>
            </a:r>
          </a:p>
          <a:p>
            <a:pPr algn="l">
              <a:lnSpc>
                <a:spcPts val="2250"/>
              </a:lnSpc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mentions = 44438).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24" name="Text 12"/>
          <p:cNvSpPr/>
          <p:nvPr/>
        </p:nvSpPr>
        <p:spPr>
          <a:xfrm>
            <a:off x="627815" y="6868940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- Dominant methods: Overdose (22.4%) and cutting (20.5%) together comprise ~43% of all method mentions.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627817" y="7273171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- Lethal‐intent methods: Hanging (10.3%), firearms (10.0%) and jumping (8.1%) account for a further ~28%.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890" y="355044"/>
            <a:ext cx="6458783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Suicidal or NSSI methods Across Gender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95789" y="950952"/>
            <a:ext cx="15240" cy="2102287"/>
          </a:xfrm>
          <a:prstGeom prst="roundRect">
            <a:avLst>
              <a:gd name="adj" fmla="val 126830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5507" y="1088231"/>
            <a:ext cx="386477" cy="15240"/>
          </a:xfrm>
          <a:prstGeom prst="roundRect">
            <a:avLst>
              <a:gd name="adj" fmla="val 126830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0830" y="950952"/>
            <a:ext cx="289917" cy="28991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975062"/>
            <a:ext cx="193238" cy="2415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40036" y="995243"/>
            <a:ext cx="1610678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Females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40036" y="1273850"/>
            <a:ext cx="12939474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Cutting and overdose are leading methods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25507" y="1874877"/>
            <a:ext cx="386477" cy="15240"/>
          </a:xfrm>
          <a:prstGeom prst="roundRect">
            <a:avLst>
              <a:gd name="adj" fmla="val 126830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50830" y="1737598"/>
            <a:ext cx="289917" cy="28991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" y="1761708"/>
            <a:ext cx="193238" cy="2415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40036" y="1781889"/>
            <a:ext cx="1610678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Males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240036" y="2060496"/>
            <a:ext cx="12939474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Show a stronger firearm component, with cutting and overdose still common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25507" y="2661523"/>
            <a:ext cx="386477" cy="15240"/>
          </a:xfrm>
          <a:prstGeom prst="roundRect">
            <a:avLst>
              <a:gd name="adj" fmla="val 126830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450830" y="2524244"/>
            <a:ext cx="289917" cy="289917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" y="2548354"/>
            <a:ext cx="193238" cy="2415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240036" y="2568535"/>
            <a:ext cx="1610678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Gender-diverse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240036" y="2847142"/>
            <a:ext cx="12939474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Report relatively more hanging, with cutting and overdose still leading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450890" y="3318808"/>
            <a:ext cx="1372862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00"/>
              </a:lnSpc>
              <a:buFontTx/>
              <a:buChar char="-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while cutting and overdose are universal leading methods, males show a stronger firearm component, and gender-diverse </a:t>
            </a:r>
          </a:p>
          <a:p>
            <a:pPr algn="l">
              <a:lnSpc>
                <a:spcPts val="1600"/>
              </a:lnSpc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users report relatively more Hanging.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99" y="4335780"/>
            <a:ext cx="4000794" cy="3470425"/>
          </a:xfrm>
          <a:prstGeom prst="rect">
            <a:avLst/>
          </a:prstGeom>
        </p:spPr>
      </p:pic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567" y="4361260"/>
            <a:ext cx="4200454" cy="3513294"/>
          </a:xfrm>
          <a:prstGeom prst="rect">
            <a:avLst/>
          </a:prstGeom>
        </p:spPr>
      </p:pic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0095" y="4335780"/>
            <a:ext cx="5100933" cy="347042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50890" y="7668458"/>
            <a:ext cx="13728621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84237"/>
                </a:solidFill>
                <a:latin typeface="Aptos SemiBold" panose="020F0502020204030204" pitchFamily="34" charset="0"/>
                <a:ea typeface="Gelasio Semi Bold" pitchFamily="34" charset="-122"/>
                <a:cs typeface="Gelasio Semi Bold" pitchFamily="34" charset="-120"/>
              </a:rPr>
              <a:t>Abstract</a:t>
            </a:r>
            <a:endParaRPr lang="en-US" sz="4450" b="1" dirty="0">
              <a:latin typeface="Aptos SemiBold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616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746558"/>
                </a:solidFill>
                <a:latin typeface="Aptos SemiBold" panose="020F0502020204030204" pitchFamily="34" charset="0"/>
                <a:ea typeface="Gelasio" pitchFamily="34" charset="-122"/>
                <a:cs typeface="Gelasio" pitchFamily="34" charset="-120"/>
              </a:rPr>
              <a:t>Our Team analysed self-harm and suicide ideation on Reddit by scraping the data from the r/suicideWatch subreddit, focusing on the Emotional analysis of user behaviour.</a:t>
            </a:r>
            <a:endParaRPr lang="en-US" sz="1750" dirty="0">
              <a:latin typeface="Aptos SemiBold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426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746558"/>
                </a:solidFill>
                <a:latin typeface="Aptos SemiBold" panose="020F0502020204030204" pitchFamily="34" charset="0"/>
                <a:ea typeface="Gelasio" pitchFamily="34" charset="-122"/>
                <a:cs typeface="Gelasio" pitchFamily="34" charset="-120"/>
              </a:rPr>
              <a:t>This Project leverages prompt-based feature extraction using large language models (LLMs) to capture variables based on the scientific instruments.</a:t>
            </a:r>
            <a:endParaRPr lang="en-US" sz="1750" dirty="0">
              <a:latin typeface="Aptos SemiBold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746558"/>
                </a:solidFill>
                <a:latin typeface="Aptos SemiBold" panose="020F0502020204030204" pitchFamily="34" charset="0"/>
                <a:ea typeface="Gelasio" pitchFamily="34" charset="-122"/>
                <a:cs typeface="Gelasio" pitchFamily="34" charset="-120"/>
              </a:rPr>
              <a:t>We investigate whether users' emotional states change over time based on their engagement with coping mechanisms and treatment interventions.</a:t>
            </a:r>
            <a:endParaRPr lang="en-US" sz="1750" dirty="0">
              <a:latin typeface="Aptos SemiBold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8045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746558"/>
                </a:solidFill>
                <a:latin typeface="Aptos SemiBold" panose="020F0502020204030204" pitchFamily="34" charset="0"/>
                <a:ea typeface="Gelasio" pitchFamily="34" charset="-122"/>
                <a:cs typeface="Gelasio" pitchFamily="34" charset="-120"/>
              </a:rPr>
              <a:t>Our findings show that both coping mechanisms and treatments are associated with meaningful changes in emotional patterns over time.</a:t>
            </a:r>
            <a:endParaRPr lang="en-US" sz="1750" dirty="0">
              <a:latin typeface="Aptos SemiBold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13" y="563880"/>
            <a:ext cx="8803005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Suicidal or NSSI methods Across Age Groups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1300043"/>
            <a:ext cx="397907" cy="3979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213" y="1857137"/>
            <a:ext cx="19900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Adolescents (11-17)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7213" y="2201228"/>
            <a:ext cx="3229689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Cutting peaks in this age group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7213" y="2551390"/>
            <a:ext cx="3229689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Jumping appears mainly in this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group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855" y="1300043"/>
            <a:ext cx="397907" cy="3979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5855" y="1857137"/>
            <a:ext cx="2089428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Young Adults (18-30)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985855" y="2201228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Overdose becomes the dominant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method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985855" y="2710517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Jumping still appears in this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group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617" y="1300043"/>
            <a:ext cx="397907" cy="3979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14617" y="1857137"/>
            <a:ext cx="19900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Adults (31-50)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14617" y="2201228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Overdose remains dominant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414617" y="2551390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Firearms gain relative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prominence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3379" y="1300043"/>
            <a:ext cx="397907" cy="39790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43379" y="1857137"/>
            <a:ext cx="19900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Seniors (50+)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0843379" y="2201228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Overdose continues to be dominant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843379" y="2551390"/>
            <a:ext cx="32298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Firearms maintain prominence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12" y="3696591"/>
            <a:ext cx="6542603" cy="1842255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114" y="3696591"/>
            <a:ext cx="6796529" cy="184225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099816" y="5051346"/>
            <a:ext cx="6980873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>
              <a:latin typeface="Aptos SemiBold" panose="020B0004020202020204" pitchFamily="34" charset="0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782" y="5773697"/>
            <a:ext cx="6648034" cy="2360591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617" y="5807392"/>
            <a:ext cx="6980873" cy="22056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130" y="366236"/>
            <a:ext cx="728972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Dominant Reasons behind Suicidal thoughts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674" y="3542197"/>
            <a:ext cx="4608294" cy="15591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80520" y="5520114"/>
            <a:ext cx="4723448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50"/>
              </a:lnSpc>
              <a:buFontTx/>
              <a:buChar char="-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62272 out of 78515 users (≈80%) named </a:t>
            </a:r>
          </a:p>
          <a:p>
            <a:pPr algn="l">
              <a:lnSpc>
                <a:spcPts val="1650"/>
              </a:lnSpc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at least one reason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-195607" y="1579312"/>
            <a:ext cx="674917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17.7%</a:t>
            </a:r>
            <a:endParaRPr lang="en-US" sz="345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97549" y="2185221"/>
            <a:ext cx="196286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Family &amp; Friends Issues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-195607" y="2473114"/>
            <a:ext cx="674917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Leading driver across all genders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53570" y="1563610"/>
            <a:ext cx="6749177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16.6%</a:t>
            </a:r>
            <a:endParaRPr lang="en-US" sz="3450" dirty="0"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95674" y="2169519"/>
            <a:ext cx="166485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Emotional Pain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53570" y="2457412"/>
            <a:ext cx="674917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More prevalent for females (16.4%) than males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(14.0%) or gender-diverse (10.4%)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8" y="3342849"/>
            <a:ext cx="8413175" cy="46220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59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Reasons Behind Suicide Across Gender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1" y="914162"/>
            <a:ext cx="170021" cy="2126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5334" y="931902"/>
            <a:ext cx="160281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Family &amp; Friend Issues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5334" y="1177052"/>
            <a:ext cx="647902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Leading driver across all gender identities, ranking #1 for females (17.3%) and males (15.8%), and #2 for gender-diverse users (14.4%).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386042" y="89296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914162"/>
            <a:ext cx="170021" cy="2126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54541" y="9319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Emotional Pain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54541" y="1177052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More prevalent among females (16.4%) compared to males (14.0%) 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and gender-diverse individuals (10.4%).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39341" y="238308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66" y="2386536"/>
            <a:ext cx="170021" cy="21264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7840" y="24220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 Inequality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07840" y="2667167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Uniquely cited by gender-diverse users as a significant factor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in suicidal ideation.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93" y="3726395"/>
            <a:ext cx="4657011" cy="4232784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944" y="3726395"/>
            <a:ext cx="4197668" cy="41913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61171" y="492418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>
              <a:latin typeface="Aptos SemiBold" panose="020B00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337" y="3726395"/>
            <a:ext cx="4791670" cy="40821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319963" y="5502473"/>
            <a:ext cx="69211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>
              <a:latin typeface="Aptos SemiBold" panose="020B00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396835" y="84480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83" y="415171"/>
            <a:ext cx="12554307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Reasons Behind Suicide Ranked by Attempt Rate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91" y="1303496"/>
            <a:ext cx="8936625" cy="40496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1520" y="5353169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1520" y="5922764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While family issues remain the most commonly cited reason, certain triggers carry disproportionately higher risks of actual suicide attempts.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1520" y="6492359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Abuse-related suicidal thoughts translate to attempts in nearly 1 of 4 cases. Bullying follows closely at 21%. Family issues affect more people but have a lower conversion rate.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636" y="555188"/>
            <a:ext cx="11553111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Dominant Mental Illness traits across all users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06636" y="1488996"/>
            <a:ext cx="454223" cy="454223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62670" y="1558290"/>
            <a:ext cx="273772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DSM-5 Categorization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62670" y="1994892"/>
            <a:ext cx="5826443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Here, we are using the DSM-5 instrument to categorize the Mental illness traits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41406" y="1488996"/>
            <a:ext cx="454223" cy="454223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097441" y="1558290"/>
            <a:ext cx="252376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Key Finding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97441" y="1994892"/>
            <a:ext cx="5826443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Mood and anxiety disorders together represent around three-quarters (68%) of all mental-illness traits cited by users with suicidal/NSSI thoughts.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45" y="3581945"/>
            <a:ext cx="10303291" cy="446209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06636" y="7352586"/>
            <a:ext cx="132171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970" y="561737"/>
            <a:ext cx="6353651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Mental Illness Categories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4970" y="1608653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The analysis identified 14 DSM-5 based mental illness categories among Reddit users, with mood and anxiety disorders being the most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prevalent</a:t>
            </a:r>
          </a:p>
          <a:p>
            <a:pPr marL="0" indent="0" algn="l"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4970" y="2165271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Mood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4970" y="2563535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Anxiety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970" y="2961799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Obsessive-Compulsive and Related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4970" y="3360063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Trauma and Stressor-Related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4970" y="3758327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Psychotic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14970" y="4156591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Eating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14970" y="4554855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Personality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14970" y="4953119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Neurodevelopmental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14970" y="5351383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9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Substance-Related and Addictive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4970" y="5749647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10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Somatic Symptom and Related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14970" y="6147911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11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Sexual Dysfunctions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14970" y="6546175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12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Sleep-Wake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14970" y="6944439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13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Neurocognitive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970" y="7342703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14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Other Mental Health Disorders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5418"/>
            <a:ext cx="13397151" cy="110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Dominant Mental Illness Traits Among Users Who Attempted Suicide</a:t>
            </a:r>
          </a:p>
          <a:p>
            <a:pPr marL="0" indent="0" algn="l">
              <a:lnSpc>
                <a:spcPts val="4300"/>
              </a:lnSpc>
              <a:buNone/>
            </a:pP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1" y="2689002"/>
            <a:ext cx="10189218" cy="41037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7171" y="1555479"/>
            <a:ext cx="396359" cy="39635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5" y="1588520"/>
            <a:ext cx="264200" cy="3302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9077" y="1616023"/>
            <a:ext cx="220241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Mood Disorders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89077" y="1996904"/>
            <a:ext cx="37465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50.3% of all traits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155704" y="1555478"/>
            <a:ext cx="396359" cy="39635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84" y="1588520"/>
            <a:ext cx="264200" cy="3302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28216" y="1616023"/>
            <a:ext cx="220241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Anxiety Disorders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728216" y="1996904"/>
            <a:ext cx="37465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16.0% of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704076" y="1555477"/>
            <a:ext cx="396359" cy="396359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922" y="1588520"/>
            <a:ext cx="264200" cy="3302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67355" y="1616023"/>
            <a:ext cx="337220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Other Mental Health Disorders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267355" y="1996904"/>
            <a:ext cx="37465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Remaining 33.7% of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16625" y="7180302"/>
            <a:ext cx="1339715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The data clearly shows that mood disorders dominate among attempters, accounting for over half of all trait mentions. Anxiety disorders are the second most cited, representing 16% of mentions. These findings highlight the critical importance of addressing mood and anxiety disorders in suicide prevention efforts.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229" y="543878"/>
            <a:ext cx="10364510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Healthy Coping Mechanisms used by users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9" y="1557457"/>
            <a:ext cx="5179182" cy="160684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302" y="1557457"/>
            <a:ext cx="7904321" cy="47608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2229" y="6540818"/>
            <a:ext cx="132459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2229" y="7079694"/>
            <a:ext cx="1324594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2501 of 78515 users reported at least one healthy coping mechanism. Hobbies and creative activities is the most used coping mechanism among Reddit users expressing suicidal or self-harm thoughts.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504468"/>
            <a:ext cx="8106013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Coping Mechanisms across Genders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350288"/>
            <a:ext cx="914400" cy="1097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8800" y="1533168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Male Users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28800" y="1928574"/>
            <a:ext cx="1216152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Strongly lean toward physical coping (exercise), with less diversity in coping styles compared to female users.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447568"/>
            <a:ext cx="914400" cy="10972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28800" y="2630448"/>
            <a:ext cx="22860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Female Users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28800" y="3025854"/>
            <a:ext cx="1216152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Display a balanced coping strategy, combining creative, physical, emotional, and spiritual approaches.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3544848"/>
            <a:ext cx="914400" cy="10972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28800" y="3727728"/>
            <a:ext cx="308895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 Diverse Individuals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28800" y="4123134"/>
            <a:ext cx="1216152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Heavily favor creative outlets and emotional connections with loved ones. Spirituality appears less prevalent among this group.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20" y="5053608"/>
            <a:ext cx="4490294" cy="3007549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539" y="5073491"/>
            <a:ext cx="4369622" cy="29876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356265" y="7268051"/>
            <a:ext cx="418254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>
              <a:latin typeface="Aptos SemiBold" panose="020B000402020202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586" y="5053608"/>
            <a:ext cx="4591994" cy="29876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189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Coping mechanism across Age Group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313868" y="26483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4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Adolescents</a:t>
            </a:r>
            <a:endParaRPr lang="en-US" sz="204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04456" y="2893457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Prefer social and creative coping mechanisms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47" y="1693426"/>
            <a:ext cx="4842748" cy="48427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43" y="2621935"/>
            <a:ext cx="169664" cy="212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14216" y="25575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Young Adults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14216" y="2802731"/>
            <a:ext cx="432696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Show the highest volume of coping strategies and prefer physically and creatively engaging methods. Their coping is relatively well-balanced across options.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447" y="1693426"/>
            <a:ext cx="4842748" cy="48427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710" y="3034129"/>
            <a:ext cx="169664" cy="212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14216" y="50639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Adults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14216" y="5309116"/>
            <a:ext cx="432696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Prioritize physical and solo activities. Emotional support (e.g., family, pets) plays a less significant role compared to younger groups.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447" y="1693426"/>
            <a:ext cx="4842748" cy="48427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2516" y="5395496"/>
            <a:ext cx="169664" cy="2120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313868" y="51546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Older Adults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404456" y="5399841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Tend to rely more on spiritual and </a:t>
            </a:r>
          </a:p>
          <a:p>
            <a:pPr marL="0" indent="0" algn="r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reflective coping mechanisms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447" y="1693426"/>
            <a:ext cx="4842748" cy="484274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1149" y="4983301"/>
            <a:ext cx="169664" cy="21205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956258" y="7582909"/>
            <a:ext cx="69211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>
              <a:latin typeface="Aptos SemiBold" panose="020B0004020202020204" pitchFamily="34" charset="0"/>
            </a:endParaRPr>
          </a:p>
        </p:txBody>
      </p:sp>
      <p:sp>
        <p:nvSpPr>
          <p:cNvPr id="24" name="Text 10"/>
          <p:cNvSpPr/>
          <p:nvPr/>
        </p:nvSpPr>
        <p:spPr>
          <a:xfrm>
            <a:off x="7461171" y="109011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435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Project Objectives</a:t>
            </a:r>
            <a:endParaRPr lang="en-US" sz="440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7956" y="1774388"/>
            <a:ext cx="506492" cy="50649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71" y="1816596"/>
            <a:ext cx="337661" cy="4220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9595" y="1851779"/>
            <a:ext cx="372332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Extract Emotion Dynamics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19595" y="2338626"/>
            <a:ext cx="5654993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To extract emotion dynamics using LLM-based prompts and quantify changes like increase emotional ratios and instability.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87956" y="3869412"/>
            <a:ext cx="506492" cy="50649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71" y="3911620"/>
            <a:ext cx="337661" cy="4220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19595" y="3946803"/>
            <a:ext cx="469642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Explore Demographic Differences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519595" y="4433649"/>
            <a:ext cx="5654993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To explore demographic differences in suicide ideation and emotional response using gender and age group segmentation.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55812" y="1774389"/>
            <a:ext cx="506492" cy="50649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27" y="1816597"/>
            <a:ext cx="337661" cy="4220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87451" y="1851780"/>
            <a:ext cx="424386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Assess Emotional Fluctuations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187451" y="2338626"/>
            <a:ext cx="565499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To assess whether frequent emotional fluctuations (instability) are linked to specific mental health traits.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787956" y="5964436"/>
            <a:ext cx="506492" cy="50649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71" y="6006644"/>
            <a:ext cx="337661" cy="42207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19595" y="6041827"/>
            <a:ext cx="375142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Analyze Temporal Changes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1519595" y="6528673"/>
            <a:ext cx="5654993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To analyze how users' emotions change over time based on their use of coping mechanisms and treatment interventions.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7455812" y="3869413"/>
            <a:ext cx="506492" cy="50649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27" y="3953769"/>
            <a:ext cx="337661" cy="33766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187451" y="3946804"/>
            <a:ext cx="38811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Map Emotional Trajectories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8187451" y="4433650"/>
            <a:ext cx="565499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To map users as emotionally improved or declined based on longitudinal emotion trends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874" y="406777"/>
            <a:ext cx="105998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Users seeking Treatment mechanisms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23455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16.8%</a:t>
            </a:r>
            <a:endParaRPr lang="en-US" sz="58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5174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Seek Treatment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45669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13213 of 78515 ideators report seeking any formal treatment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85221" y="1923455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3.2%</a:t>
            </a:r>
            <a:endParaRPr lang="en-US" sz="5850" dirty="0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24329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Use Coping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85221" y="3445669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Only a small percentage use coping mechanisms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602361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1.1%</a:t>
            </a:r>
            <a:endParaRPr lang="en-US" sz="5850" dirty="0">
              <a:latin typeface="Aptos SemiBold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551748" y="5634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Use Both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124575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Very few engage in both treatment and coping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85221" y="4602361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58.1%</a:t>
            </a:r>
            <a:endParaRPr lang="en-US" sz="5850" dirty="0">
              <a:latin typeface="Aptos SemiBold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33892" y="5634157"/>
            <a:ext cx="2853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Therapy/Counseling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485221" y="6124575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Dominates treatment mentions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7426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Coping vs. treatment: only 3.2% use a coping mechanism, 16.8% seek treatment, but only 1.1% engage in both- suggesting many rely on one or the other.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25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Emotion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511504"/>
            <a:ext cx="3448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Selection 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05996"/>
            <a:ext cx="13042821" cy="3698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Minimum Activity Threshold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We selected users with a minimum of five distinct timestamps to ensure sufficient emotional progression data.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users with min 5 rows: 10932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Present-Focused Coping Filter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From the dataset, we further filtered users who exhibited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present-focused coping mechanisms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based on their reported strategies.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with at least 5 timestamps among them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1,403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69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50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04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8300"/>
            <a:ext cx="7121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46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Data Preparation Process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687241"/>
            <a:ext cx="170021" cy="3677245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2687241"/>
            <a:ext cx="2943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Initial Data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177659"/>
            <a:ext cx="704623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EmotionalScore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field was parsed and split into five distinct emotion columns: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sadness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anger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disgust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03973" y="4005620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surprise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emotion was excluded from further analysis due to its limited interpretability in this context.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03973" y="4810720"/>
            <a:ext cx="704623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Inconsistent or malformed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EmotionalScore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entries were identified and removed to ensure data quality.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03973" y="5638681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After filtering,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1,402 users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with a minimum of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five distinct timestamps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were retained for initial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Aggregation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405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users with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entries on the same date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emotion scores were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averaged per day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ensure each timestamp was uniquely represented.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56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aggregation reduced the dataset to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657 users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each with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 least five unique daily emotion scores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enabling reliable longitudinal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1635"/>
            <a:ext cx="398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Emotion Change Calculation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06127"/>
            <a:ext cx="1304282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each user and each emotion, we calculated the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between consecutive timestamps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resulting in new features: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sadness_change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joy_change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anger_change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fear_change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disgust_change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34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change metrics were used to analyze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emotional variability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instability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500"/>
            <a:ext cx="6981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Distribution of Emotions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21907"/>
            <a:ext cx="9753600" cy="26225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96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Sadness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is the most dominant emotion with a high average score (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mean ≈ 0.66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 and relatively low variance.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41846"/>
            <a:ext cx="1304282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disgust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have the lowest mean scores (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≈ 0.046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≈ 0.046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respectively), indicating low presence across the dataset.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89" y="56840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Anger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fear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 moderate presence with means around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0.06–0.07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88" y="61262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emotions show a wide range from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 to ~1.0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suggesting high emotional variability among users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071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916" y="371594"/>
            <a:ext cx="610004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46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Emotion Distribution Across Gender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7" y="1148477"/>
            <a:ext cx="5120852" cy="293794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66" y="1148477"/>
            <a:ext cx="5120852" cy="2937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739" y="4052173"/>
            <a:ext cx="653724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16" y="4588856"/>
            <a:ext cx="5120853" cy="299838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365" y="4588856"/>
            <a:ext cx="5120852" cy="299264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72916" y="8834080"/>
            <a:ext cx="1368456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89" y="22109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Sadness is highest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among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Diverse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(mean ≈ 0.573), closely followed by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Unknown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groups, indicating a strong emotional burden in this population.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30160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Joy is highest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(mean ≈ 0.083), suggesting they express slightly more positivity compared to others;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Diverse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report the lowest joy levels.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9" y="38211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Disgust levels are notably high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(mean ≈ 0.069) with a wide range (max up to 0.93), pointing toward stronger expressions of aversion or frustration.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46262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Diverse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show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highest emotional intensity spread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across all emotions — moderately high sadness, low joy, and balanced fear/anger — reflecting potential internal conflict and emotional volatility.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513636"/>
            <a:ext cx="9396651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Emotion Distribution Across Age Groups</a:t>
            </a:r>
          </a:p>
        </p:txBody>
      </p:sp>
      <p:sp>
        <p:nvSpPr>
          <p:cNvPr id="3" name="Text 1"/>
          <p:cNvSpPr/>
          <p:nvPr/>
        </p:nvSpPr>
        <p:spPr>
          <a:xfrm>
            <a:off x="653772" y="1470779"/>
            <a:ext cx="1332285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2" y="1470779"/>
            <a:ext cx="4321254" cy="240530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2" y="4249579"/>
            <a:ext cx="4321254" cy="24818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3772" y="6982420"/>
            <a:ext cx="4321254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418" y="1472744"/>
            <a:ext cx="4321254" cy="2403336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418" y="4249578"/>
            <a:ext cx="4321254" cy="24033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326410" y="2147888"/>
            <a:ext cx="3665339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423" y="1496794"/>
            <a:ext cx="3926205" cy="235327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53772" y="7659529"/>
            <a:ext cx="1332285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962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19629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Seniors show the highest average sadness (≈ 0.598)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among all age groups, with a median of 0.81—indicating a strong tendency toward persistent negative affect in older users.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7680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Adolescents express the highest average joy (≈ 0.077)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across age groups, while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Seniors report the lowest joy (≈ 0.014)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highlighting generational differences in positive emotional expression.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9" y="35731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Adults display the highest anger levels (mean ≈ 0.064)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followed closely by Seniors and Young Adults, suggesting mid-life users may experience more emotional agitation.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43782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Fear is highest among Seniors (mean ≈ 0.090)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possibly reflecting health-related anxieties or vulnerability, followed by Adults (≈ 0.074) and Adolescents.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449" y="426244"/>
            <a:ext cx="4716423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Emotion Change Metrics</a:t>
            </a:r>
          </a:p>
        </p:txBody>
      </p:sp>
      <p:sp>
        <p:nvSpPr>
          <p:cNvPr id="3" name="Shape 1"/>
          <p:cNvSpPr/>
          <p:nvPr/>
        </p:nvSpPr>
        <p:spPr>
          <a:xfrm>
            <a:off x="542449" y="1143000"/>
            <a:ext cx="4411861" cy="2543294"/>
          </a:xfrm>
          <a:prstGeom prst="roundRect">
            <a:avLst>
              <a:gd name="adj" fmla="val 91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97349" y="1297900"/>
            <a:ext cx="255162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Increase/Decrease Metrics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97349" y="1632942"/>
            <a:ext cx="410206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each emotion (sadness, joy, anger, fear, disgust), we calculated: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97349" y="2221944"/>
            <a:ext cx="4102060" cy="759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_inc / _dec / _same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Number of times the emotion increased, decreased, or stayed the same across timestamps (e.g., </a:t>
            </a:r>
            <a:r>
              <a:rPr lang="en-US" sz="1200" dirty="0">
                <a:solidFill>
                  <a:srgbClr val="746558"/>
                </a:solidFill>
                <a:highlight>
                  <a:srgbClr val="ECE6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sadness_inc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97349" y="3035379"/>
            <a:ext cx="410206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_inc_ratio / _dec_ratio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Proportion of increases or decreases relative to total observations.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109210" y="1143000"/>
            <a:ext cx="4411861" cy="2543294"/>
          </a:xfrm>
          <a:prstGeom prst="roundRect">
            <a:avLst>
              <a:gd name="adj" fmla="val 91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64110" y="1297900"/>
            <a:ext cx="193750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Ratio Calculations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64110" y="1632942"/>
            <a:ext cx="410206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Sadness_inc_ratio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Proportion of timestamps where sadness score increased relative to total comparisons.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264110" y="2183130"/>
            <a:ext cx="410206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Sadness_dec_ratio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Proportion of timestamps where sadness score decreased relative to total comparisons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9675971" y="1143000"/>
            <a:ext cx="4411861" cy="2543294"/>
          </a:xfrm>
          <a:prstGeom prst="roundRect">
            <a:avLst>
              <a:gd name="adj" fmla="val 914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30872" y="1297900"/>
            <a:ext cx="321183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Emotion Outcome Classification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830872" y="1632942"/>
            <a:ext cx="4102060" cy="744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user was assigned an </a:t>
            </a: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emotional outcome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</a:t>
            </a: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Declined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or </a:t>
            </a:r>
            <a:r>
              <a:rPr lang="en-US" sz="12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Neutral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based on the overall trend in their emotional scores across timestamps.</a:t>
            </a:r>
            <a:endParaRPr lang="en-US" sz="1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71" y="3886652"/>
            <a:ext cx="4759452" cy="941665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971" y="5051819"/>
            <a:ext cx="3095024" cy="217984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878854" y="7178993"/>
            <a:ext cx="421659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42449" y="7740729"/>
            <a:ext cx="1354550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8493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Data Sources and Instruments</a:t>
            </a:r>
            <a:endParaRPr lang="en-US" sz="44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919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Primary Data Source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Reddit data from Academic Torrents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254454"/>
            <a:ext cx="3114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Scientific Instruments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The Columbia-Suicide Severity Rating Scale (C-SSRS)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Self-Injurious Thoughts and Behaviors Interview (SITBI)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Diagnostic and Statistical Manual of Mental Disorders (DSM-V)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Technical Tools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38355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LLM Used- Google Gemini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42777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Roberta based Emotional Score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774621"/>
            <a:ext cx="7820858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45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Coping Mechanisms Analysis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2030016"/>
            <a:ext cx="5729422" cy="2391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16391" y="1860709"/>
            <a:ext cx="6557367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examined the distribution of </a:t>
            </a: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healthy coping strategies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among users labeled as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Declined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based on emotional outcomes.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308890" y="2706720"/>
            <a:ext cx="6557367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Note: A single user may employ multiple coping mechanisms — in such cases, they are counted under </a:t>
            </a: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relevant category.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308890" y="3481698"/>
            <a:ext cx="6557367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mechanisms among improved users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include: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308890" y="3907346"/>
            <a:ext cx="6557367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Spending_time_with_loved_ones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(4 users improved vs. 1 declined)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301389" y="4343949"/>
            <a:ext cx="6557367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Pet_based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Hobbies_and_creative_activities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also showed balanced or positive association.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301389" y="5118927"/>
            <a:ext cx="6557367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Exercise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Spiritual/Religious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coping appeared </a:t>
            </a: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only among improved users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a possible indicator of their positive influence.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4143" y="7105531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608" y="826651"/>
            <a:ext cx="7677864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Treatment Mechanisms Analysis</a:t>
            </a:r>
          </a:p>
        </p:txBody>
      </p:sp>
      <p:sp>
        <p:nvSpPr>
          <p:cNvPr id="4" name="Text 1"/>
          <p:cNvSpPr/>
          <p:nvPr/>
        </p:nvSpPr>
        <p:spPr>
          <a:xfrm>
            <a:off x="669608" y="1807012"/>
            <a:ext cx="3758922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65%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1353264" y="2677478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Improved Users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9608" y="3091220"/>
            <a:ext cx="375892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Percentage of users showing improvement with treatment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15470" y="1807012"/>
            <a:ext cx="3758922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35%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5399127" y="2677478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Declined Users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15470" y="3091220"/>
            <a:ext cx="375892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Percentage of users showing decline despite treatment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2692479" y="4372928"/>
            <a:ext cx="3758922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42%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3361015" y="5243393"/>
            <a:ext cx="2421731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Multiple Treatments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692479" y="5657136"/>
            <a:ext cx="3758922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employing more than one treatment approach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69608" y="6484501"/>
            <a:ext cx="7804785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with multiple treatment types were counted under each relevant category. This highlights which treatments are more commonly associated with improved or declined emotional outcomes.</a:t>
            </a:r>
            <a:endParaRPr lang="en-US" sz="15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308"/>
            <a:ext cx="6772037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 and Age-Based Analysis</a:t>
            </a:r>
            <a:endParaRPr lang="en-US" sz="43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11410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27" y="3489960"/>
            <a:ext cx="260747" cy="325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878574" y="3517106"/>
            <a:ext cx="3567232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Gender-wise Coping Mechanisms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08528" y="3893106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which coping mechanisms improved or declined user emotions based on gender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27" y="4533067"/>
            <a:ext cx="260747" cy="3259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84594" y="4560213"/>
            <a:ext cx="333065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Age-group Coping Mechanisms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8184594" y="4936212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which coping mechanisms improved or declined user emotions based on age groups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827" y="5464850"/>
            <a:ext cx="260747" cy="26074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504123" y="5459373"/>
            <a:ext cx="394168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Gender-wise Treatment Mechanisms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608528" y="5835372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which treatment mechanisms improved or declined user emotions based on gender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114101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827" y="6331506"/>
            <a:ext cx="260747" cy="3259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84594" y="6358652"/>
            <a:ext cx="370522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Age-group Treatment Mechanisms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8184594" y="6734651"/>
            <a:ext cx="5837277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which treatment mechanisms improved or declined user emotions based on age groups</a:t>
            </a:r>
            <a:endParaRPr lang="en-US" sz="13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482" y="626626"/>
            <a:ext cx="5809059" cy="442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Gender-wise Coping Mechanisms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2" y="1316950"/>
            <a:ext cx="3122594" cy="24185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21" y="1316950"/>
            <a:ext cx="3493779" cy="241850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326" y="1316950"/>
            <a:ext cx="3493779" cy="20728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545" y="1316950"/>
            <a:ext cx="3337323" cy="241850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26717" y="4210894"/>
            <a:ext cx="133914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Unknown Gender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showed the widest variety of coping strategies, with </a:t>
            </a:r>
            <a:r>
              <a:rPr lang="en-US" sz="13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time with loved ones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linked to more improvements (4 improved vs 1 declined).</a:t>
            </a:r>
            <a:endParaRPr lang="en-US" sz="1350" dirty="0"/>
          </a:p>
        </p:txBody>
      </p:sp>
      <p:sp>
        <p:nvSpPr>
          <p:cNvPr id="8" name="Text 2"/>
          <p:cNvSpPr/>
          <p:nvPr/>
        </p:nvSpPr>
        <p:spPr>
          <a:xfrm>
            <a:off x="526717" y="4556056"/>
            <a:ext cx="133914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Users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benefited most from </a:t>
            </a:r>
            <a:r>
              <a:rPr lang="en-US" sz="13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Spiritual/Religious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coping (1 improved, 0 declined), while </a:t>
            </a:r>
            <a:r>
              <a:rPr lang="en-US" sz="13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Hobbies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showed a decline.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526717" y="4901218"/>
            <a:ext cx="133914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Users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mostly reported </a:t>
            </a:r>
            <a:r>
              <a:rPr lang="en-US" sz="13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None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 a coping mechanism, with mixed emotional outcomes (2 improved vs 1 declined).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526717" y="5246380"/>
            <a:ext cx="133914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Diverse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users had no recorded healthy coping mechanism data, indicating missing or unreported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317" y="782003"/>
            <a:ext cx="5518904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Age-group Coping Mechanisms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4" y="1544463"/>
            <a:ext cx="2995372" cy="21989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752" y="1544463"/>
            <a:ext cx="3671352" cy="213755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120" y="1558758"/>
            <a:ext cx="3381693" cy="216614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544463"/>
            <a:ext cx="3174165" cy="2762721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30317" y="5056363"/>
            <a:ext cx="13369766" cy="450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Adolescents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showed the most diverse and effective coping patterns—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Hobbies/Creativity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time with loved ones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were each linked to 2 improvements and 0 declines.</a:t>
            </a:r>
            <a:endParaRPr lang="en-US" sz="1400" dirty="0"/>
          </a:p>
        </p:txBody>
      </p:sp>
      <p:sp>
        <p:nvSpPr>
          <p:cNvPr id="8" name="Text 2"/>
          <p:cNvSpPr/>
          <p:nvPr/>
        </p:nvSpPr>
        <p:spPr>
          <a:xfrm>
            <a:off x="630317" y="5344435"/>
            <a:ext cx="133697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reported mostly neutral or negative outcomes;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Hobbies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Pet-based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Loved ones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coping were all associated only with declines.</a:t>
            </a:r>
            <a:endParaRPr lang="en-US" sz="1400" dirty="0"/>
          </a:p>
        </p:txBody>
      </p:sp>
      <p:sp>
        <p:nvSpPr>
          <p:cNvPr id="9" name="Text 3"/>
          <p:cNvSpPr/>
          <p:nvPr/>
        </p:nvSpPr>
        <p:spPr>
          <a:xfrm>
            <a:off x="630317" y="5620178"/>
            <a:ext cx="133697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limited coping data, with no recorded improvements for any coping strategy, indicating possible reporting gaps or ineffective coping.</a:t>
            </a:r>
            <a:endParaRPr lang="en-US" sz="1400" dirty="0"/>
          </a:p>
        </p:txBody>
      </p:sp>
      <p:sp>
        <p:nvSpPr>
          <p:cNvPr id="10" name="Text 4"/>
          <p:cNvSpPr/>
          <p:nvPr/>
        </p:nvSpPr>
        <p:spPr>
          <a:xfrm>
            <a:off x="630317" y="5877882"/>
            <a:ext cx="133697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with Unknown Age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showed better outcomes with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time with loved ones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(2 improved, 0 declined) and </a:t>
            </a:r>
            <a:r>
              <a:rPr lang="en-US" sz="14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Exercise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(1 improved, 0 declined).</a:t>
            </a:r>
            <a:endParaRPr lang="en-US" sz="1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7963257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Gender-wise Treatment Mechanisms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" y="1646158"/>
            <a:ext cx="4916210" cy="5963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7564" y="1476018"/>
            <a:ext cx="7642146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Diverse users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reported no treatment data, indicating a gap in either reporting or sample representation.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7564" y="2255282"/>
            <a:ext cx="7642146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with Unknown Gender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the most treatment diversity, with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Therapy/Counseling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Prescribed Medication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each linked to 4–5 improvements and similar declines.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7564" y="3385780"/>
            <a:ext cx="7642146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users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benefited more from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Prescribed Medication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(3 improved vs. 1 declined), while </a:t>
            </a:r>
            <a:r>
              <a:rPr lang="en-US" sz="170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Therapy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showed equal counts for improvement and decline.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0063" y="4114800"/>
            <a:ext cx="7642146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users</a:t>
            </a: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relatively balanced outcomes across all treatment types, each showing 1 improvement and 1 decline, suggesting mixed effectiveness or small sample size.</a:t>
            </a:r>
            <a:endParaRPr lang="en-US" sz="1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7650004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Age-group Treatment Mechanisms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1682234"/>
            <a:ext cx="3807143" cy="5757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47072" y="1508403"/>
            <a:ext cx="870573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the highest total treatment engagement, but improvements and declines were nearly equal across all methods—indicating mixed effectiveness.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147072" y="2304574"/>
            <a:ext cx="8705731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Adolescents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showed slightly better improvement with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Prescribed Medication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(2 improved vs. 1 declined), but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Therapy/Counseling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was less effective (1 improved vs. 2 declined).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139571" y="3100745"/>
            <a:ext cx="870573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reported only minor treatment data, with both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Therapy/Counseling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linked to a single improvement and no declines.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139570" y="3896916"/>
            <a:ext cx="870573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no recorded treatment mechanism data, possibly due to underrepresentation or missing information in that age group.</a:t>
            </a:r>
            <a:endParaRPr lang="en-US" sz="17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7838123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Emotional Instability Analysis</a:t>
            </a:r>
            <a:endParaRPr lang="en-US" sz="43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58" y="1661517"/>
            <a:ext cx="2170271" cy="12156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42" y="2234446"/>
            <a:ext cx="296704" cy="370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2808" y="1872496"/>
            <a:ext cx="288309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Instability Calculation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22808" y="2328624"/>
            <a:ext cx="288309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64574" y="2893933"/>
            <a:ext cx="8674656" cy="11430"/>
          </a:xfrm>
          <a:prstGeom prst="roundRect">
            <a:avLst>
              <a:gd name="adj" fmla="val 27690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423" y="2929890"/>
            <a:ext cx="4340662" cy="12156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42" y="3352205"/>
            <a:ext cx="296704" cy="3708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8063" y="3140869"/>
            <a:ext cx="326350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Emotion Instability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08063" y="3596997"/>
            <a:ext cx="326350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49829" y="4162306"/>
            <a:ext cx="7589401" cy="11430"/>
          </a:xfrm>
          <a:prstGeom prst="roundRect">
            <a:avLst>
              <a:gd name="adj" fmla="val 27690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87" y="4198263"/>
            <a:ext cx="6510933" cy="12156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342" y="4657606"/>
            <a:ext cx="296704" cy="29670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3198" y="4409242"/>
            <a:ext cx="34104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Mental Illness Correlation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3198" y="4865370"/>
            <a:ext cx="341042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38426" y="5651183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Emotion Instability Calculation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Instability for each emotion was calculated as the proportion of change (increase + decrease) over total observations (including unchanged states), with a small epsilon added to avoid division by zero.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38426" y="6400086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Instability Metric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 combined instability score was computed across all emotions by aggregating the increase and decrease counts relative to total observations per user.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738426" y="7312462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1940"/>
            <a:ext cx="58646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" panose="020B0004020202020204" pitchFamily="34" charset="0"/>
                <a:ea typeface="Gelasio Semi Bold" pitchFamily="34" charset="-122"/>
                <a:cs typeface="Gelasio Semi Bold" pitchFamily="34" charset="-120"/>
              </a:rPr>
              <a:t>Mental Illness Correlation</a:t>
            </a:r>
            <a:endParaRPr lang="en-US" sz="43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525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Anxiety Disorders Show Significance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Users with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Anxiety Disorders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had significantly lower emotional stability compared to those without, supported by a p-value of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0.02048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marking it statistically significant.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576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Significant Instability in Other Traits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While traits like Personality and Mood Disorders had high instability scores, none except Anxiety Disorders crossed the statistical significance threshold (p &lt; 0.05).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38600"/>
            <a:ext cx="13042821" cy="29590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238" y="452080"/>
            <a:ext cx="6979501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Regression Model for Score 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4238" y="1292900"/>
            <a:ext cx="1348192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Score: Net Upvote - Downvote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4238" y="1612702"/>
            <a:ext cx="1348192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Here we are finding out which variables are significant to generate higher score on the post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4238" y="2121218"/>
            <a:ext cx="464962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5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T- test result for Binary variables with Score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7" y="2623661"/>
            <a:ext cx="12323615" cy="26063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4237" y="5476160"/>
            <a:ext cx="683918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Pearson test for Numeric Veriable Number of Comments with Score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3" y="5993130"/>
            <a:ext cx="5867570" cy="17843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6604" y="5993130"/>
            <a:ext cx="5013722" cy="1646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An </a:t>
            </a: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 = 0.685</a:t>
            </a: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indicates a </a:t>
            </a: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strong positive correlation</a:t>
            </a: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between the number of comments a post receives and its score (net upvotes minus downvotes).
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74238" y="7515106"/>
            <a:ext cx="1348192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8649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00" dirty="0">
              <a:latin typeface="Aptos SemiBold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5098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84,798</a:t>
            </a:r>
            <a:endParaRPr lang="en-US" sz="580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92292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Unique Users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5098" y="3273743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Individual Reddit accounts analyzed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40235" y="1768197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225,185</a:t>
            </a:r>
            <a:endParaRPr lang="en-US" sz="5800" dirty="0"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47429" y="278880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Total Posts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40235" y="327374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Combined posts and comments analyzed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62607" y="4776549"/>
            <a:ext cx="3618667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25</a:t>
            </a:r>
            <a:endParaRPr lang="en-US" sz="5800" dirty="0"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69801" y="5797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Features</a:t>
            </a:r>
            <a:endParaRPr lang="en-US" sz="2200" dirty="0"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62607" y="6282095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Data points extracted per user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5098" y="6893243"/>
            <a:ext cx="75738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We extracted features from every post and comment into individual CSV rows, then aggregated those rows by user.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503" y="321707"/>
            <a:ext cx="435137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Regression Model for Score 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2" y="992743"/>
            <a:ext cx="8194077" cy="552259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65" y="1898969"/>
            <a:ext cx="4032141" cy="3033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20858" y="2007156"/>
            <a:ext cx="450854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001065" y="1019200"/>
            <a:ext cx="1459111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VIF Test Results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010091" y="1466988"/>
            <a:ext cx="450854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No Multicollinearity observed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37731" y="6803706"/>
            <a:ext cx="8194077" cy="1305577"/>
          </a:xfrm>
          <a:prstGeom prst="roundRect">
            <a:avLst>
              <a:gd name="adj" fmla="val 188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54414" y="6920389"/>
            <a:ext cx="1798558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Linear Regression Model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54414" y="7172801"/>
            <a:ext cx="6614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R-squared: 0.476 — the model explains ~47.6% of the variance in the post Score.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54414" y="7435865"/>
            <a:ext cx="6614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F-statistic (1.267e+04), p ≈ 0.00 — the overall model is highly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significant.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94082" y="6762613"/>
            <a:ext cx="5835316" cy="1272596"/>
          </a:xfrm>
          <a:prstGeom prst="roundRect">
            <a:avLst>
              <a:gd name="adj" fmla="val 1885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510763" y="7037072"/>
            <a:ext cx="1459111" cy="218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Key Predictors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510763" y="7289484"/>
            <a:ext cx="6614993" cy="22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NumComments and Sentiment_Positive are the strongest</a:t>
            </a:r>
          </a:p>
          <a:p>
            <a:pPr marL="0" indent="0" algn="l"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predictors of higher post scores.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60924" y="6112425"/>
            <a:ext cx="2323267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20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9B05-C040-A22B-1556-6EEC1E2A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47C26E-1930-558A-31A5-BECAB15F2AFA}"/>
              </a:ext>
            </a:extLst>
          </p:cNvPr>
          <p:cNvSpPr/>
          <p:nvPr/>
        </p:nvSpPr>
        <p:spPr>
          <a:xfrm>
            <a:off x="408503" y="321707"/>
            <a:ext cx="435137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350" b="1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Regression Model for Score 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14B98C6-AE54-F15B-9DF6-C609B9D34422}"/>
              </a:ext>
            </a:extLst>
          </p:cNvPr>
          <p:cNvSpPr/>
          <p:nvPr/>
        </p:nvSpPr>
        <p:spPr>
          <a:xfrm>
            <a:off x="9720858" y="2007156"/>
            <a:ext cx="450854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900" dirty="0">
              <a:latin typeface="Aptos SemiBold" panose="020B0004020202020204" pitchFamily="34" charset="0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390E351-ACF6-56D5-10B3-488B07D7D860}"/>
              </a:ext>
            </a:extLst>
          </p:cNvPr>
          <p:cNvSpPr/>
          <p:nvPr/>
        </p:nvSpPr>
        <p:spPr>
          <a:xfrm>
            <a:off x="8719260" y="5301695"/>
            <a:ext cx="6614993" cy="22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E8C138B-AB33-CA47-A5E0-C6C0C3F095DD}"/>
              </a:ext>
            </a:extLst>
          </p:cNvPr>
          <p:cNvSpPr/>
          <p:nvPr/>
        </p:nvSpPr>
        <p:spPr>
          <a:xfrm>
            <a:off x="408503" y="1287762"/>
            <a:ext cx="2323267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Statistically significant variables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D370C25B-9B6F-3798-515B-0A6094FE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3" y="1756017"/>
            <a:ext cx="13820895" cy="2541784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7E9F70E4-6C03-C63E-FE1C-2A00B087C353}"/>
              </a:ext>
            </a:extLst>
          </p:cNvPr>
          <p:cNvSpPr/>
          <p:nvPr/>
        </p:nvSpPr>
        <p:spPr>
          <a:xfrm>
            <a:off x="408503" y="4620782"/>
            <a:ext cx="2368868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Staitically insignificant Variables</a:t>
            </a:r>
            <a:endParaRPr lang="en-US" sz="2050" dirty="0">
              <a:latin typeface="Aptos SemiBold" panose="020B0004020202020204" pitchFamily="34" charset="0"/>
            </a:endParaRPr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1EEF25E6-D74F-B908-38FA-5C5E4ACB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6" y="5126167"/>
            <a:ext cx="14049937" cy="15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5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556617"/>
            <a:ext cx="9617512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Evolution of User Emotions Over Time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2" y="1573649"/>
            <a:ext cx="13221057" cy="41214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2" y="6170651"/>
            <a:ext cx="5620189" cy="15897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354" y="6125170"/>
            <a:ext cx="69081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We can see some improvements in the sadness over a period of time as user is considering positive coping mechanism</a:t>
            </a:r>
            <a:endParaRPr lang="en-US" sz="17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798" y="523161"/>
            <a:ext cx="9040297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Evolution of User Emotions Over Time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63" y="1402913"/>
            <a:ext cx="12573000" cy="38739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8" y="5704760"/>
            <a:ext cx="5795160" cy="1851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4650" y="5842046"/>
            <a:ext cx="5316260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• </a:t>
            </a: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As a result of Not considering any coping mechanism/treatment, we can see the increase in the Emotion trajectory for Sadness over time.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5798" y="7404973"/>
            <a:ext cx="1329880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753070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Feature List</a:t>
            </a:r>
            <a:endParaRPr lang="en-US" sz="4150" dirty="0">
              <a:latin typeface="Aptos SemiBold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6165" y="1739146"/>
            <a:ext cx="13138071" cy="5737384"/>
          </a:xfrm>
          <a:prstGeom prst="roundRect">
            <a:avLst>
              <a:gd name="adj" fmla="val 5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3785" y="1746766"/>
            <a:ext cx="13121402" cy="612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68454" y="1882259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AuthorID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45549" y="1882259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Main_Post_ID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18834" y="1882259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Comment_ID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53785" y="2358866"/>
            <a:ext cx="13121402" cy="612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8454" y="2494359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Timestamp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45549" y="2494359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NumComments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18834" y="2494359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Score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53785" y="2970967"/>
            <a:ext cx="13121402" cy="612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454" y="31064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PreparatoryPlanMentioned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45549" y="3106460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SelfHarmOrSuicidalThoughtsMentioned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18834" y="31064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SuicidalOrNSSIMethods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53785" y="3583067"/>
            <a:ext cx="13121402" cy="612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Aptos SemiBold" panose="020B00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8454" y="37185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ReasonBehindSuicideNSSI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345549" y="3718560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MentalIllnessTraits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718834" y="37185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TreatmentMechanism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53785" y="4195167"/>
            <a:ext cx="13121402" cy="612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68454" y="43306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AttemptedSuicide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45549" y="4330660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AbortedAttempt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718834" y="4330660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ReasonForAbortedAttempt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53785" y="4807268"/>
            <a:ext cx="13121402" cy="612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68454" y="4942761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InterruptedAttempt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45549" y="4942761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ReasonForInterruptedAttempt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718834" y="4942761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OccupationStatus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53785" y="5419368"/>
            <a:ext cx="13121402" cy="6121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68454" y="5554861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Gender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345549" y="5554861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AgeGroup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718834" y="5554861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RiskOfSuicideAttempt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753785" y="6031468"/>
            <a:ext cx="13121402" cy="6121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968454" y="6166961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SentimentScore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345549" y="6166961"/>
            <a:ext cx="393942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EmotionalScore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718834" y="6103025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r>
              <a:rPr lang="en-US" sz="1650" dirty="0" err="1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SuicidalIdeationTemporalFocus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53785" y="6643568"/>
            <a:ext cx="13121402" cy="825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>
              <a:latin typeface="Aptos SemiBold" panose="020B00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68454" y="6715125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r>
              <a:rPr lang="en-US" sz="1650" dirty="0" err="1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CopingMechanismTreatmentTemporalFocus</a:t>
            </a: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5345549" y="6715125"/>
            <a:ext cx="393942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650" dirty="0">
              <a:latin typeface="Aptos SemiBold" panose="020B00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718834" y="6779062"/>
            <a:ext cx="3943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5869900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Data Cleaning </a:t>
            </a:r>
            <a:endParaRPr lang="en-US" sz="4250" dirty="0"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0095" y="1710214"/>
            <a:ext cx="131102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After data cleaning, we identified 84,798 unique users with a total of 225,185 rows of data. Out of these users, 78,515 (approximately 92.59%) mentioned self-harm or suicidal thoughts at least once in their posts or comments.</a:t>
            </a:r>
            <a:endParaRPr lang="en-US" sz="1700" dirty="0">
              <a:latin typeface="Aptos SemiBold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2893695"/>
            <a:ext cx="4341294" cy="4693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526" y="2893695"/>
            <a:ext cx="5610344" cy="122348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26" y="4361498"/>
            <a:ext cx="7381280" cy="25467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130716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How many users have ever mentioned suicidal or NSSI thoughts?</a:t>
            </a:r>
            <a:endParaRPr lang="en-US" sz="4350" dirty="0">
              <a:latin typeface="Aptos SemiBold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3" y="2588657"/>
            <a:ext cx="6264235" cy="9934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9383" y="3832622"/>
            <a:ext cx="6264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Out of </a:t>
            </a: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84798</a:t>
            </a: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total users, </a:t>
            </a:r>
            <a:r>
              <a:rPr lang="en-US" sz="1750" b="1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78515</a:t>
            </a: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ea typeface="Gelasio" pitchFamily="34" charset="-122"/>
                <a:cs typeface="Gelasio" pitchFamily="34" charset="-120"/>
              </a:rPr>
              <a:t> (≈92.59%) mentioned self-harm or suicidal thoughts at least once</a:t>
            </a:r>
            <a:endParaRPr lang="en-US" sz="175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9383" y="4767739"/>
            <a:ext cx="6264235" cy="83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How many actually attempted at least once?</a:t>
            </a:r>
            <a:endParaRPr lang="en-US" sz="2600" dirty="0">
              <a:latin typeface="Aptos SemiBold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3" y="5853351"/>
            <a:ext cx="6264235" cy="10000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9383" y="7103864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>
              <a:latin typeface="Aptos SemiBold" panose="020B00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402" y="2588657"/>
            <a:ext cx="6264235" cy="39768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94402" y="681597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>
              <a:latin typeface="Aptos SemiBold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" y="371118"/>
            <a:ext cx="8064222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How many mentioned preparatory </a:t>
            </a:r>
            <a:r>
              <a:rPr lang="en-US" sz="4350" b="1" dirty="0" err="1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behaviour</a:t>
            </a:r>
            <a:r>
              <a:rPr lang="en-US" sz="4350" b="1" dirty="0">
                <a:solidFill>
                  <a:srgbClr val="484237"/>
                </a:solidFill>
                <a:latin typeface="Aptos SemiBold" panose="020B0004020202020204" pitchFamily="34" charset="0"/>
                <a:cs typeface="Gelasio Semi Bold" pitchFamily="34" charset="-120"/>
              </a:rPr>
              <a:t>?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62" y="1084985"/>
            <a:ext cx="6674318" cy="39682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90453" y="1116687"/>
            <a:ext cx="387512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>
              <a:latin typeface="Aptos SemiBold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2440" y="5896689"/>
            <a:ext cx="75030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484237"/>
                </a:solidFill>
                <a:latin typeface="Aptos SemiBold" panose="020B0004020202020204" pitchFamily="34" charset="0"/>
                <a:ea typeface="Gelasio Semi Bold" pitchFamily="34" charset="-122"/>
                <a:cs typeface="Gelasio Semi Bold" pitchFamily="34" charset="-120"/>
              </a:rPr>
              <a:t>Out of users who attempted suicide, how many have a preparatory plan?</a:t>
            </a:r>
            <a:endParaRPr lang="en-US" sz="2800" dirty="0">
              <a:latin typeface="Aptos SemiBold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473" y="6318609"/>
            <a:ext cx="4042611" cy="16459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2010" y="6512756"/>
            <a:ext cx="5556885" cy="1451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Aptos SemiBold" panose="020B0004020202020204" pitchFamily="34" charset="0"/>
                <a:cs typeface="Gelasio" pitchFamily="34" charset="-120"/>
              </a:rPr>
              <a:t>Only about one in four users who attempted suicide (27.4%) had mentioned a preparatory plan beforehand, while nearly three-quarters (72.6%) did so without any indicated planning.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3587</Words>
  <Application>Microsoft Office PowerPoint</Application>
  <PresentationFormat>Custom</PresentationFormat>
  <Paragraphs>427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Consolas</vt:lpstr>
      <vt:lpstr>Calibri</vt:lpstr>
      <vt:lpstr>Aptos SemiBold</vt:lpstr>
      <vt:lpstr>Aptos</vt:lpstr>
      <vt:lpstr>Wingdings</vt:lpstr>
      <vt:lpstr>Gelasio</vt:lpstr>
      <vt:lpstr>Gelasio Semi Bold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Vichare, Prasad Purushottam</cp:lastModifiedBy>
  <cp:revision>8</cp:revision>
  <dcterms:created xsi:type="dcterms:W3CDTF">2025-05-08T07:57:45Z</dcterms:created>
  <dcterms:modified xsi:type="dcterms:W3CDTF">2025-05-09T16:27:23Z</dcterms:modified>
</cp:coreProperties>
</file>